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320" r:id="rId3"/>
    <p:sldId id="258" r:id="rId4"/>
    <p:sldId id="321" r:id="rId5"/>
    <p:sldId id="259" r:id="rId6"/>
    <p:sldId id="323" r:id="rId7"/>
    <p:sldId id="260" r:id="rId8"/>
    <p:sldId id="322" r:id="rId9"/>
    <p:sldId id="324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90" r:id="rId23"/>
    <p:sldId id="273" r:id="rId24"/>
    <p:sldId id="274" r:id="rId25"/>
    <p:sldId id="275" r:id="rId26"/>
    <p:sldId id="298" r:id="rId27"/>
    <p:sldId id="299" r:id="rId28"/>
    <p:sldId id="276" r:id="rId29"/>
    <p:sldId id="277" r:id="rId30"/>
    <p:sldId id="278" r:id="rId31"/>
    <p:sldId id="300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93" r:id="rId40"/>
    <p:sldId id="292" r:id="rId41"/>
    <p:sldId id="301" r:id="rId42"/>
    <p:sldId id="294" r:id="rId43"/>
    <p:sldId id="295" r:id="rId44"/>
    <p:sldId id="296" r:id="rId45"/>
    <p:sldId id="297" r:id="rId46"/>
    <p:sldId id="319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5" r:id="rId65"/>
    <p:sldId id="332" r:id="rId66"/>
    <p:sldId id="331" r:id="rId67"/>
    <p:sldId id="330" r:id="rId68"/>
    <p:sldId id="329" r:id="rId69"/>
    <p:sldId id="328" r:id="rId70"/>
    <p:sldId id="327" r:id="rId71"/>
    <p:sldId id="326" r:id="rId7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077" y="-41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11" Type="http://schemas.openxmlformats.org/officeDocument/2006/relationships/image" Target="../media/image50.wmf"/><Relationship Id="rId5" Type="http://schemas.openxmlformats.org/officeDocument/2006/relationships/image" Target="../media/image44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40.wmf"/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49.wmf"/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819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2083 -32000"/>
                <a:gd name="T13" fmla="*/ T12 w 64000"/>
                <a:gd name="T14" fmla="+- 0 -29632 -32000"/>
                <a:gd name="T15" fmla="*/ -29632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2083 -32000"/>
                <a:gd name="T21" fmla="*/ T20 w 64000"/>
                <a:gd name="T22" fmla="+- 0 29631 -32000"/>
                <a:gd name="T23" fmla="*/ 29631 h 64000"/>
                <a:gd name="T24" fmla="+- 0 12083 -32000"/>
                <a:gd name="T25" fmla="*/ T24 w 64000"/>
                <a:gd name="T26" fmla="+- 0 29631 -32000"/>
                <a:gd name="T27" fmla="*/ 29631 h 64000"/>
                <a:gd name="T28" fmla="+- 0 12082 -32000"/>
                <a:gd name="T29" fmla="*/ T28 w 64000"/>
                <a:gd name="T30" fmla="+- 0 29631 -32000"/>
                <a:gd name="T31" fmla="*/ 29631 h 64000"/>
                <a:gd name="T32" fmla="+- 0 12083 -32000"/>
                <a:gd name="T33" fmla="*/ T32 w 64000"/>
                <a:gd name="T34" fmla="+- 0 29632 -32000"/>
                <a:gd name="T35" fmla="*/ 29632 h 64000"/>
                <a:gd name="T36" fmla="+- 0 12083 -32000"/>
                <a:gd name="T37" fmla="*/ T36 w 64000"/>
                <a:gd name="T38" fmla="+- 0 -29632 -32000"/>
                <a:gd name="T39" fmla="*/ -29632 h 64000"/>
                <a:gd name="T40" fmla="+- 0 12082 -32000"/>
                <a:gd name="T41" fmla="*/ T40 w 64000"/>
                <a:gd name="T42" fmla="+- 0 -29632 -32000"/>
                <a:gd name="T43" fmla="*/ -29632 h 64000"/>
                <a:gd name="T44" fmla="+- 0 12083 -32000"/>
                <a:gd name="T45" fmla="*/ T44 w 64000"/>
                <a:gd name="T46" fmla="+- 0 -29632 -32000"/>
                <a:gd name="T47" fmla="*/ -29632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latin typeface="Times New Roman" panose="02020603050405020304" pitchFamily="18" charset="0"/>
              </a:endParaRPr>
            </a:p>
          </p:txBody>
        </p:sp>
        <p:sp>
          <p:nvSpPr>
            <p:cNvPr id="819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994 -32000"/>
                <a:gd name="T13" fmla="*/ T12 w 64000"/>
                <a:gd name="T14" fmla="+- 0 -25754 -32000"/>
                <a:gd name="T15" fmla="*/ -257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994 -32000"/>
                <a:gd name="T21" fmla="*/ T20 w 64000"/>
                <a:gd name="T22" fmla="+- 0 25753 -32000"/>
                <a:gd name="T23" fmla="*/ 25753 h 64000"/>
                <a:gd name="T24" fmla="+- 0 18994 -32000"/>
                <a:gd name="T25" fmla="*/ T24 w 64000"/>
                <a:gd name="T26" fmla="+- 0 25753 -32000"/>
                <a:gd name="T27" fmla="*/ 25753 h 64000"/>
                <a:gd name="T28" fmla="+- 0 18993 -32000"/>
                <a:gd name="T29" fmla="*/ T28 w 64000"/>
                <a:gd name="T30" fmla="+- 0 25753 -32000"/>
                <a:gd name="T31" fmla="*/ 25753 h 64000"/>
                <a:gd name="T32" fmla="+- 0 18994 -32000"/>
                <a:gd name="T33" fmla="*/ T32 w 64000"/>
                <a:gd name="T34" fmla="+- 0 25754 -32000"/>
                <a:gd name="T35" fmla="*/ 25754 h 64000"/>
                <a:gd name="T36" fmla="+- 0 18994 -32000"/>
                <a:gd name="T37" fmla="*/ T36 w 64000"/>
                <a:gd name="T38" fmla="+- 0 -25754 -32000"/>
                <a:gd name="T39" fmla="*/ -25754 h 64000"/>
                <a:gd name="T40" fmla="+- 0 18993 -32000"/>
                <a:gd name="T41" fmla="*/ T40 w 64000"/>
                <a:gd name="T42" fmla="+- 0 -25754 -32000"/>
                <a:gd name="T43" fmla="*/ -25754 h 64000"/>
                <a:gd name="T44" fmla="+- 0 18994 -32000"/>
                <a:gd name="T45" fmla="*/ T44 w 64000"/>
                <a:gd name="T46" fmla="+- 0 -25754 -32000"/>
                <a:gd name="T47" fmla="*/ -257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>
                <a:latin typeface="Arial" panose="020B0604020202020204" pitchFamily="34" charset="0"/>
              </a:endParaRPr>
            </a:p>
          </p:txBody>
        </p:sp>
      </p:grpSp>
      <p:sp>
        <p:nvSpPr>
          <p:cNvPr id="81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201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202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55BA50A-CAFA-44FD-9510-0F904DFBBD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31BF3-039D-4C08-83F7-2FF84D62131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988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D685AC-6096-4D8F-B99E-F3290FF6F3C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710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065E81-24B5-4AA4-BDDE-439CE18C241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81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8CA6C0-56FB-421C-B55E-16DD7336542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00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60528C-BAC8-4246-8CE8-9F00F85C841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404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6D0CBA-85FA-42B5-A8A3-607AC05B56D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810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B75333-AD99-4B11-A410-AF08E45D2D5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252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C5598-97DA-4B2A-B2CB-8A0AFFE1323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119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553439-8E41-4FAB-A047-6E99B1D1715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679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02036B-A196-422E-8DE7-832593A8E22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50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296 -32000"/>
                <a:gd name="T13" fmla="*/ T12 w 64000"/>
                <a:gd name="T14" fmla="+- 0 -26254 -32000"/>
                <a:gd name="T15" fmla="*/ -262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296 -32000"/>
                <a:gd name="T21" fmla="*/ T20 w 64000"/>
                <a:gd name="T22" fmla="+- 0 26253 -32000"/>
                <a:gd name="T23" fmla="*/ 26253 h 64000"/>
                <a:gd name="T24" fmla="+- 0 18296 -32000"/>
                <a:gd name="T25" fmla="*/ T24 w 64000"/>
                <a:gd name="T26" fmla="+- 0 26253 -32000"/>
                <a:gd name="T27" fmla="*/ 26253 h 64000"/>
                <a:gd name="T28" fmla="+- 0 18295 -32000"/>
                <a:gd name="T29" fmla="*/ T28 w 64000"/>
                <a:gd name="T30" fmla="+- 0 26253 -32000"/>
                <a:gd name="T31" fmla="*/ 26253 h 64000"/>
                <a:gd name="T32" fmla="+- 0 18296 -32000"/>
                <a:gd name="T33" fmla="*/ T32 w 64000"/>
                <a:gd name="T34" fmla="+- 0 26254 -32000"/>
                <a:gd name="T35" fmla="*/ 26254 h 64000"/>
                <a:gd name="T36" fmla="+- 0 18296 -32000"/>
                <a:gd name="T37" fmla="*/ T36 w 64000"/>
                <a:gd name="T38" fmla="+- 0 -26254 -32000"/>
                <a:gd name="T39" fmla="*/ -26254 h 64000"/>
                <a:gd name="T40" fmla="+- 0 18295 -32000"/>
                <a:gd name="T41" fmla="*/ T40 w 64000"/>
                <a:gd name="T42" fmla="+- 0 -26254 -32000"/>
                <a:gd name="T43" fmla="*/ -26254 h 64000"/>
                <a:gd name="T44" fmla="+- 0 18296 -32000"/>
                <a:gd name="T45" fmla="*/ T44 w 64000"/>
                <a:gd name="T46" fmla="+- 0 -26254 -32000"/>
                <a:gd name="T47" fmla="*/ -262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latin typeface="Times New Roman" panose="02020603050405020304" pitchFamily="18" charset="0"/>
              </a:endParaRPr>
            </a:p>
          </p:txBody>
        </p:sp>
        <p:sp>
          <p:nvSpPr>
            <p:cNvPr id="7172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077 -32000"/>
                <a:gd name="T13" fmla="*/ T12 w 64000"/>
                <a:gd name="T14" fmla="+- 0 -26405 -32000"/>
                <a:gd name="T15" fmla="*/ -26405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077 -32000"/>
                <a:gd name="T21" fmla="*/ T20 w 64000"/>
                <a:gd name="T22" fmla="+- 0 26404 -32000"/>
                <a:gd name="T23" fmla="*/ 26404 h 64000"/>
                <a:gd name="T24" fmla="+- 0 18077 -32000"/>
                <a:gd name="T25" fmla="*/ T24 w 64000"/>
                <a:gd name="T26" fmla="+- 0 26404 -32000"/>
                <a:gd name="T27" fmla="*/ 26404 h 64000"/>
                <a:gd name="T28" fmla="+- 0 18076 -32000"/>
                <a:gd name="T29" fmla="*/ T28 w 64000"/>
                <a:gd name="T30" fmla="+- 0 26404 -32000"/>
                <a:gd name="T31" fmla="*/ 26404 h 64000"/>
                <a:gd name="T32" fmla="+- 0 18077 -32000"/>
                <a:gd name="T33" fmla="*/ T32 w 64000"/>
                <a:gd name="T34" fmla="+- 0 26405 -32000"/>
                <a:gd name="T35" fmla="*/ 26405 h 64000"/>
                <a:gd name="T36" fmla="+- 0 18077 -32000"/>
                <a:gd name="T37" fmla="*/ T36 w 64000"/>
                <a:gd name="T38" fmla="+- 0 -26405 -32000"/>
                <a:gd name="T39" fmla="*/ -26405 h 64000"/>
                <a:gd name="T40" fmla="+- 0 18076 -32000"/>
                <a:gd name="T41" fmla="*/ T40 w 64000"/>
                <a:gd name="T42" fmla="+- 0 -26405 -32000"/>
                <a:gd name="T43" fmla="*/ -26405 h 64000"/>
                <a:gd name="T44" fmla="+- 0 18077 -32000"/>
                <a:gd name="T45" fmla="*/ T44 w 64000"/>
                <a:gd name="T46" fmla="+- 0 -26405 -32000"/>
                <a:gd name="T47" fmla="*/ -26405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>
                <a:latin typeface="Arial" panose="020B0604020202020204" pitchFamily="34" charset="0"/>
              </a:endParaRPr>
            </a:p>
          </p:txBody>
        </p:sp>
        <p:sp>
          <p:nvSpPr>
            <p:cNvPr id="7173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endParaRPr lang="en-US" altLang="zh-TW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/>
            </a:lvl1pPr>
          </a:lstStyle>
          <a:p>
            <a:endParaRPr lang="en-US" altLang="zh-TW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364BAEEC-3B57-416D-9B58-C9157435DFE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¡"/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¡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¡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47.wmf"/><Relationship Id="rId26" Type="http://schemas.openxmlformats.org/officeDocument/2006/relationships/oleObject" Target="../embeddings/oleObject16.bin"/><Relationship Id="rId3" Type="http://schemas.openxmlformats.org/officeDocument/2006/relationships/oleObject" Target="../embeddings/oleObject4.bin"/><Relationship Id="rId21" Type="http://schemas.openxmlformats.org/officeDocument/2006/relationships/oleObject" Target="../embeddings/oleObject13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8.bin"/><Relationship Id="rId24" Type="http://schemas.openxmlformats.org/officeDocument/2006/relationships/image" Target="../media/image50.wmf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4.bin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45.wmf"/><Relationship Id="rId22" Type="http://schemas.openxmlformats.org/officeDocument/2006/relationships/image" Target="../media/image4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54.png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62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.bin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26.bin"/><Relationship Id="rId14" Type="http://schemas.openxmlformats.org/officeDocument/2006/relationships/oleObject" Target="../embeddings/oleObject29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7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8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th_percep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Digital Image Processing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Chapter 2: Digital Image Fundamentals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Brightness adaptation and discrimination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00350"/>
            <a:ext cx="70104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Brightness discrimination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00400"/>
            <a:ext cx="8153400" cy="228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Weber ratio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84463"/>
            <a:ext cx="84582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429000"/>
            <a:ext cx="2590800" cy="1295400"/>
          </a:xfrm>
        </p:spPr>
        <p:txBody>
          <a:bodyPr/>
          <a:lstStyle/>
          <a:p>
            <a:r>
              <a:rPr lang="en-US" altLang="zh-TW"/>
              <a:t>Perceived brightness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752600"/>
            <a:ext cx="4171950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362200"/>
            <a:ext cx="13430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Simultaneous contrast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8305800" cy="401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209800"/>
            <a:ext cx="1981200" cy="1295400"/>
          </a:xfrm>
        </p:spPr>
        <p:txBody>
          <a:bodyPr/>
          <a:lstStyle/>
          <a:p>
            <a:r>
              <a:rPr lang="en-US" altLang="zh-TW"/>
              <a:t>Optical illusion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63944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Light and the Electromagnetic Spectrum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44650"/>
            <a:ext cx="7848600" cy="52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Wavelength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89513"/>
            <a:ext cx="8077200" cy="160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1981200" y="2286000"/>
          <a:ext cx="1143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方程式" r:id="rId4" imgW="393480" imgH="393480" progId="Equation.3">
                  <p:embed/>
                </p:oleObj>
              </mc:Choice>
              <mc:Fallback>
                <p:oleObj name="方程式" r:id="rId4" imgW="39348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86000"/>
                        <a:ext cx="1143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1981200" y="3497263"/>
          <a:ext cx="12636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方程式" r:id="rId6" imgW="482400" imgH="177480" progId="Equation.3">
                  <p:embed/>
                </p:oleObj>
              </mc:Choice>
              <mc:Fallback>
                <p:oleObj name="方程式" r:id="rId6" imgW="48240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97263"/>
                        <a:ext cx="126365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Sensing and Acquisition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04963"/>
            <a:ext cx="5926137" cy="516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acquisition using a single sensor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8229600" cy="35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952" y="1828800"/>
            <a:ext cx="7772400" cy="4648200"/>
          </a:xfrm>
        </p:spPr>
        <p:txBody>
          <a:bodyPr/>
          <a:lstStyle/>
          <a:p>
            <a:r>
              <a:rPr lang="en-US" altLang="zh-TW" sz="1800" dirty="0" smtClean="0"/>
              <a:t>The eye is nearly a sphere (with a diameter of about 20 mm)</a:t>
            </a:r>
          </a:p>
          <a:p>
            <a:pPr lvl="1"/>
            <a:r>
              <a:rPr lang="en-US" altLang="zh-TW" sz="1400" dirty="0" smtClean="0"/>
              <a:t>Enclosed by three membranes: the cornea and sclera outer cover, the choroid, and the retina</a:t>
            </a:r>
          </a:p>
          <a:p>
            <a:r>
              <a:rPr lang="en-US" altLang="zh-TW" sz="1800" dirty="0" smtClean="0"/>
              <a:t>The Iris contracts or expands to control the amount of light that enters the eye</a:t>
            </a:r>
          </a:p>
          <a:p>
            <a:pPr lvl="1"/>
            <a:r>
              <a:rPr lang="en-US" altLang="zh-TW" sz="1400" dirty="0" smtClean="0"/>
              <a:t>The central opening of the iris (the pupil) varies in diameter from approximately 2 to 8 mm </a:t>
            </a:r>
          </a:p>
          <a:p>
            <a:pPr lvl="1"/>
            <a:r>
              <a:rPr lang="en-US" altLang="zh-TW" sz="1400" dirty="0" smtClean="0"/>
              <a:t>Glaucoma develops when the optic nerve becomes damaged. As this nerve gradually deteriorates, blind spots develop in your vision. </a:t>
            </a:r>
          </a:p>
          <a:p>
            <a:pPr lvl="1"/>
            <a:r>
              <a:rPr lang="en-US" altLang="zh-TW" sz="1400" dirty="0" smtClean="0"/>
              <a:t>Elevated eye pressure happens as the result of a buildup of fluid that flows throughout the inside of the eye. This fluid also is known as the aqueous humor. It usually drains through a tissue located at the angle where the iris and cornea meet. </a:t>
            </a:r>
          </a:p>
          <a:p>
            <a:r>
              <a:rPr lang="en-US" altLang="zh-TW" sz="1800" dirty="0" smtClean="0"/>
              <a:t>The lens absorbs approximately 8% of the visible light spectrum, with higher absorption at shorter wavelengths</a:t>
            </a:r>
          </a:p>
          <a:p>
            <a:pPr lvl="1"/>
            <a:r>
              <a:rPr lang="en-US" altLang="zh-TW" sz="1400" dirty="0" smtClean="0"/>
              <a:t>Excessive clouding of the lens, referred to as cataracts, can lead to poor color discrimination and loss of clear vision</a:t>
            </a:r>
          </a:p>
        </p:txBody>
      </p:sp>
    </p:spTree>
    <p:extLst>
      <p:ext uri="{BB962C8B-B14F-4D97-AF65-F5344CB8AC3E}">
        <p14:creationId xmlns:p14="http://schemas.microsoft.com/office/powerpoint/2010/main" val="18216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013" y="3124200"/>
            <a:ext cx="1982787" cy="1600200"/>
          </a:xfrm>
        </p:spPr>
        <p:txBody>
          <a:bodyPr/>
          <a:lstStyle/>
          <a:p>
            <a:r>
              <a:rPr lang="en-US" altLang="zh-TW"/>
              <a:t>Using sensor strips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2057400"/>
            <a:ext cx="6499225" cy="469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3048000"/>
            <a:ext cx="2514600" cy="2362200"/>
          </a:xfrm>
        </p:spPr>
        <p:txBody>
          <a:bodyPr/>
          <a:lstStyle/>
          <a:p>
            <a:r>
              <a:rPr lang="en-US" altLang="zh-TW"/>
              <a:t>A simple image formation model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209800"/>
            <a:ext cx="6515100" cy="454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Illumination and reflectance</a:t>
            </a:r>
          </a:p>
          <a:p>
            <a:r>
              <a:rPr lang="en-US" altLang="zh-TW"/>
              <a:t>Illumination and transmissivity</a:t>
            </a: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2209800" y="3733800"/>
          <a:ext cx="40925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5" name="方程式" r:id="rId3" imgW="1409400" imgH="203040" progId="Equation.3">
                  <p:embed/>
                </p:oleObj>
              </mc:Choice>
              <mc:Fallback>
                <p:oleObj name="方程式" r:id="rId3" imgW="14094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33800"/>
                        <a:ext cx="409257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Sampling and Quantization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616075"/>
            <a:ext cx="5035550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62200"/>
            <a:ext cx="2895600" cy="4114800"/>
          </a:xfrm>
        </p:spPr>
        <p:txBody>
          <a:bodyPr/>
          <a:lstStyle/>
          <a:p>
            <a:r>
              <a:rPr lang="en-US" altLang="zh-TW"/>
              <a:t>Sampling and quantization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139950"/>
            <a:ext cx="6248400" cy="448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981200"/>
            <a:ext cx="5867400" cy="1982788"/>
          </a:xfrm>
        </p:spPr>
        <p:txBody>
          <a:bodyPr/>
          <a:lstStyle/>
          <a:p>
            <a:r>
              <a:rPr lang="en-US" altLang="zh-TW"/>
              <a:t>Representing digital images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90850"/>
            <a:ext cx="6850063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5545138" cy="556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71600"/>
            <a:ext cx="166528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Saturation and noise</a:t>
            </a: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403475"/>
            <a:ext cx="40005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28800"/>
            <a:ext cx="1671638" cy="464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Number of storage bits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8686800" cy="364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382000" cy="914400"/>
          </a:xfrm>
        </p:spPr>
        <p:txBody>
          <a:bodyPr/>
          <a:lstStyle/>
          <a:p>
            <a:r>
              <a:rPr lang="en-US" altLang="zh-TW"/>
              <a:t>Spatial and gray-level resolution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76488"/>
            <a:ext cx="8229600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514600"/>
            <a:ext cx="2438400" cy="2667000"/>
          </a:xfrm>
        </p:spPr>
        <p:txBody>
          <a:bodyPr/>
          <a:lstStyle/>
          <a:p>
            <a:r>
              <a:rPr lang="en-US" altLang="zh-TW"/>
              <a:t>Structure of the human eye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47825"/>
            <a:ext cx="624840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590800"/>
            <a:ext cx="2819400" cy="1600200"/>
          </a:xfrm>
        </p:spPr>
        <p:txBody>
          <a:bodyPr/>
          <a:lstStyle/>
          <a:p>
            <a:r>
              <a:rPr lang="en-US" altLang="zh-TW"/>
              <a:t>Subsampled and resampled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1676400"/>
            <a:ext cx="6175375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2438400" cy="4114800"/>
          </a:xfrm>
        </p:spPr>
        <p:txBody>
          <a:bodyPr/>
          <a:lstStyle/>
          <a:p>
            <a:r>
              <a:rPr lang="en-US" altLang="zh-TW"/>
              <a:t>Reducing spatial resolution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400"/>
            <a:ext cx="4270375" cy="555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0"/>
            <a:ext cx="5883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362200"/>
            <a:ext cx="2133600" cy="2514600"/>
          </a:xfrm>
        </p:spPr>
        <p:txBody>
          <a:bodyPr/>
          <a:lstStyle/>
          <a:p>
            <a:r>
              <a:rPr lang="en-US" altLang="zh-TW"/>
              <a:t>Varying the number of gray levels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5278438" cy="512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2286000"/>
            <a:ext cx="2211387" cy="4114800"/>
          </a:xfrm>
        </p:spPr>
        <p:txBody>
          <a:bodyPr/>
          <a:lstStyle/>
          <a:p>
            <a:r>
              <a:rPr lang="en-US" altLang="zh-TW"/>
              <a:t>Varying the number of gray levels</a:t>
            </a:r>
          </a:p>
          <a:p>
            <a:endParaRPr lang="en-US" altLang="zh-TW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66863"/>
            <a:ext cx="5354638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 and k in different-details images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95600"/>
            <a:ext cx="8305800" cy="369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Isopreference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57438"/>
            <a:ext cx="708660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04800"/>
            <a:ext cx="3429000" cy="4114800"/>
          </a:xfrm>
        </p:spPr>
        <p:txBody>
          <a:bodyPr/>
          <a:lstStyle/>
          <a:p>
            <a:r>
              <a:rPr lang="en-US" altLang="zh-TW"/>
              <a:t>Interpolations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914400"/>
            <a:ext cx="5487987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813" y="2438400"/>
            <a:ext cx="2516187" cy="4114800"/>
          </a:xfrm>
        </p:spPr>
        <p:txBody>
          <a:bodyPr/>
          <a:lstStyle/>
          <a:p>
            <a:r>
              <a:rPr lang="en-US" altLang="zh-TW"/>
              <a:t>Zooming and shrinking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2600"/>
            <a:ext cx="6381750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Some Basic Relationships Between Pixels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802187"/>
          </a:xfrm>
        </p:spPr>
        <p:txBody>
          <a:bodyPr/>
          <a:lstStyle/>
          <a:p>
            <a:r>
              <a:rPr lang="en-US" altLang="zh-TW"/>
              <a:t>Neighbors of a pixel</a:t>
            </a:r>
          </a:p>
          <a:p>
            <a:pPr lvl="1"/>
            <a:r>
              <a:rPr lang="en-US" altLang="zh-TW"/>
              <a:t>         : 4-neighbors of p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			,	     ,             , 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TW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: four diagonal neighbors of p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    ,                 ,                 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TW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: 8-neighbors of p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    and</a:t>
            </a:r>
          </a:p>
        </p:txBody>
      </p:sp>
      <p:graphicFrame>
        <p:nvGraphicFramePr>
          <p:cNvPr id="37893" name="Object 5"/>
          <p:cNvGraphicFramePr>
            <a:graphicFrameLocks noChangeAspect="1"/>
          </p:cNvGraphicFramePr>
          <p:nvPr/>
        </p:nvGraphicFramePr>
        <p:xfrm>
          <a:off x="2209800" y="2362200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2" name="方程式" r:id="rId3" imgW="431640" imgH="215640" progId="Equation.3">
                  <p:embed/>
                </p:oleObj>
              </mc:Choice>
              <mc:Fallback>
                <p:oleObj name="方程式" r:id="rId3" imgW="4316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362200"/>
                        <a:ext cx="990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6"/>
          <p:cNvGraphicFramePr>
            <a:graphicFrameLocks noChangeAspect="1"/>
          </p:cNvGraphicFramePr>
          <p:nvPr/>
        </p:nvGraphicFramePr>
        <p:xfrm>
          <a:off x="2057400" y="2895600"/>
          <a:ext cx="1282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3" name="方程式" r:id="rId5" imgW="558720" imgH="203040" progId="Equation.3">
                  <p:embed/>
                </p:oleObj>
              </mc:Choice>
              <mc:Fallback>
                <p:oleObj name="方程式" r:id="rId5" imgW="55872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895600"/>
                        <a:ext cx="12827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6413500" y="2895600"/>
          <a:ext cx="1282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4" name="方程式" r:id="rId7" imgW="558720" imgH="203040" progId="Equation.3">
                  <p:embed/>
                </p:oleObj>
              </mc:Choice>
              <mc:Fallback>
                <p:oleObj name="方程式" r:id="rId7" imgW="55872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0" y="2895600"/>
                        <a:ext cx="12827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3429000" y="2886075"/>
          <a:ext cx="1282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5" name="方程式" r:id="rId9" imgW="558720" imgH="203040" progId="Equation.3">
                  <p:embed/>
                </p:oleObj>
              </mc:Choice>
              <mc:Fallback>
                <p:oleObj name="方程式" r:id="rId9" imgW="55872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886075"/>
                        <a:ext cx="12827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4953000" y="2895600"/>
          <a:ext cx="1282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6" name="方程式" r:id="rId11" imgW="558720" imgH="203040" progId="Equation.3">
                  <p:embed/>
                </p:oleObj>
              </mc:Choice>
              <mc:Fallback>
                <p:oleObj name="方程式" r:id="rId11" imgW="55872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895600"/>
                        <a:ext cx="12827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10"/>
          <p:cNvGraphicFramePr>
            <a:graphicFrameLocks noChangeAspect="1"/>
          </p:cNvGraphicFramePr>
          <p:nvPr/>
        </p:nvGraphicFramePr>
        <p:xfrm>
          <a:off x="2133600" y="4267200"/>
          <a:ext cx="16906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7" name="方程式" r:id="rId13" imgW="736560" imgH="203040" progId="Equation.3">
                  <p:embed/>
                </p:oleObj>
              </mc:Choice>
              <mc:Fallback>
                <p:oleObj name="方程式" r:id="rId13" imgW="73656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267200"/>
                        <a:ext cx="16906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6096000" y="4267200"/>
          <a:ext cx="16922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8" name="方程式" r:id="rId15" imgW="736560" imgH="203040" progId="Equation.3">
                  <p:embed/>
                </p:oleObj>
              </mc:Choice>
              <mc:Fallback>
                <p:oleObj name="方程式" r:id="rId15" imgW="736560" imgH="203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267200"/>
                        <a:ext cx="16922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12"/>
          <p:cNvGraphicFramePr>
            <a:graphicFrameLocks noChangeAspect="1"/>
          </p:cNvGraphicFramePr>
          <p:nvPr/>
        </p:nvGraphicFramePr>
        <p:xfrm>
          <a:off x="4038600" y="4257675"/>
          <a:ext cx="16906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9" name="方程式" r:id="rId17" imgW="736560" imgH="203040" progId="Equation.3">
                  <p:embed/>
                </p:oleObj>
              </mc:Choice>
              <mc:Fallback>
                <p:oleObj name="方程式" r:id="rId17" imgW="73656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257675"/>
                        <a:ext cx="16906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1" name="Object 13"/>
          <p:cNvGraphicFramePr>
            <a:graphicFrameLocks noChangeAspect="1"/>
          </p:cNvGraphicFramePr>
          <p:nvPr/>
        </p:nvGraphicFramePr>
        <p:xfrm>
          <a:off x="2133600" y="4876800"/>
          <a:ext cx="16906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0" name="方程式" r:id="rId19" imgW="736560" imgH="203040" progId="Equation.3">
                  <p:embed/>
                </p:oleObj>
              </mc:Choice>
              <mc:Fallback>
                <p:oleObj name="方程式" r:id="rId19" imgW="73656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76800"/>
                        <a:ext cx="16906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2" name="Object 14"/>
          <p:cNvGraphicFramePr>
            <a:graphicFrameLocks noChangeAspect="1"/>
          </p:cNvGraphicFramePr>
          <p:nvPr/>
        </p:nvGraphicFramePr>
        <p:xfrm>
          <a:off x="2181225" y="3695700"/>
          <a:ext cx="10493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1" name="方程式" r:id="rId21" imgW="457200" imgH="215640" progId="Equation.3">
                  <p:embed/>
                </p:oleObj>
              </mc:Choice>
              <mc:Fallback>
                <p:oleObj name="方程式" r:id="rId21" imgW="457200" imgH="215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3695700"/>
                        <a:ext cx="104933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3" name="Object 15"/>
          <p:cNvGraphicFramePr>
            <a:graphicFrameLocks noChangeAspect="1"/>
          </p:cNvGraphicFramePr>
          <p:nvPr/>
        </p:nvGraphicFramePr>
        <p:xfrm>
          <a:off x="2286000" y="5548313"/>
          <a:ext cx="99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2" name="方程式" r:id="rId23" imgW="431640" imgH="228600" progId="Equation.3">
                  <p:embed/>
                </p:oleObj>
              </mc:Choice>
              <mc:Fallback>
                <p:oleObj name="方程式" r:id="rId23" imgW="43164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548313"/>
                        <a:ext cx="99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4" name="Object 16"/>
          <p:cNvGraphicFramePr>
            <a:graphicFrameLocks noChangeAspect="1"/>
          </p:cNvGraphicFramePr>
          <p:nvPr/>
        </p:nvGraphicFramePr>
        <p:xfrm>
          <a:off x="2743200" y="6019800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3" name="方程式" r:id="rId25" imgW="431640" imgH="215640" progId="Equation.3">
                  <p:embed/>
                </p:oleObj>
              </mc:Choice>
              <mc:Fallback>
                <p:oleObj name="方程式" r:id="rId25" imgW="431640" imgH="215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6019800"/>
                        <a:ext cx="990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5" name="Object 17"/>
          <p:cNvGraphicFramePr>
            <a:graphicFrameLocks noChangeAspect="1"/>
          </p:cNvGraphicFramePr>
          <p:nvPr/>
        </p:nvGraphicFramePr>
        <p:xfrm>
          <a:off x="4572000" y="6019800"/>
          <a:ext cx="10493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4" name="方程式" r:id="rId26" imgW="457200" imgH="215640" progId="Equation.3">
                  <p:embed/>
                </p:oleObj>
              </mc:Choice>
              <mc:Fallback>
                <p:oleObj name="方程式" r:id="rId26" imgW="457200" imgH="215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019800"/>
                        <a:ext cx="104933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Adjacency</a:t>
            </a:r>
          </a:p>
          <a:p>
            <a:pPr lvl="1"/>
            <a:r>
              <a:rPr lang="en-US" altLang="zh-TW"/>
              <a:t>    : The set of gray-level values used to define adjacency</a:t>
            </a:r>
          </a:p>
          <a:p>
            <a:pPr lvl="1"/>
            <a:r>
              <a:rPr lang="en-US" altLang="zh-TW"/>
              <a:t>4-adjacency: Two pixels p and q with values from V are 4-adjacency if q is in the set </a:t>
            </a:r>
          </a:p>
          <a:p>
            <a:pPr lvl="1"/>
            <a:r>
              <a:rPr lang="en-US" altLang="zh-TW"/>
              <a:t>8-adjacency: Two pixels p and q with values from V are 8-adjacency if q is in the set</a:t>
            </a:r>
          </a:p>
        </p:txBody>
      </p:sp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2286000" y="2368550"/>
          <a:ext cx="4540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3" name="方程式" r:id="rId3" imgW="152280" imgH="177480" progId="Equation.3">
                  <p:embed/>
                </p:oleObj>
              </mc:Choice>
              <mc:Fallback>
                <p:oleObj name="方程式" r:id="rId3" imgW="152280" imgH="177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368550"/>
                        <a:ext cx="45402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3505200" y="3962400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4" name="方程式" r:id="rId5" imgW="431640" imgH="215640" progId="Equation.3">
                  <p:embed/>
                </p:oleObj>
              </mc:Choice>
              <mc:Fallback>
                <p:oleObj name="方程式" r:id="rId5" imgW="4316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962400"/>
                        <a:ext cx="990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3505200" y="5167313"/>
          <a:ext cx="99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" name="方程式" r:id="rId7" imgW="431640" imgH="228600" progId="Equation.3">
                  <p:embed/>
                </p:oleObj>
              </mc:Choice>
              <mc:Fallback>
                <p:oleObj name="方程式" r:id="rId7" imgW="43164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167313"/>
                        <a:ext cx="99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952" y="1828800"/>
            <a:ext cx="7772400" cy="4648200"/>
          </a:xfrm>
        </p:spPr>
        <p:txBody>
          <a:bodyPr/>
          <a:lstStyle/>
          <a:p>
            <a:r>
              <a:rPr lang="en-US" altLang="zh-TW" sz="1800" dirty="0" smtClean="0"/>
              <a:t>The retina is at the innermost membrane of the </a:t>
            </a:r>
            <a:r>
              <a:rPr lang="en-US" altLang="zh-TW" sz="1800" dirty="0" err="1" smtClean="0"/>
              <a:t>eys</a:t>
            </a:r>
            <a:endParaRPr lang="en-US" altLang="zh-TW" sz="1800" dirty="0" smtClean="0"/>
          </a:p>
          <a:p>
            <a:pPr lvl="1"/>
            <a:r>
              <a:rPr lang="en-US" altLang="zh-TW" sz="1400" dirty="0" smtClean="0"/>
              <a:t>Pattern vision is afforded by discrete light receptors distributed over the surface of the retina</a:t>
            </a:r>
          </a:p>
          <a:p>
            <a:pPr lvl="1"/>
            <a:r>
              <a:rPr lang="en-US" altLang="zh-TW" sz="1400" dirty="0" smtClean="0"/>
              <a:t>Two types of receptors: cones and rods</a:t>
            </a:r>
          </a:p>
          <a:p>
            <a:r>
              <a:rPr lang="en-US" altLang="zh-TW" sz="1800" dirty="0" smtClean="0"/>
              <a:t>Cones</a:t>
            </a:r>
          </a:p>
          <a:p>
            <a:pPr lvl="1"/>
            <a:r>
              <a:rPr lang="en-US" altLang="zh-TW" sz="1400" dirty="0" smtClean="0"/>
              <a:t>There are between 6 and 7 million cones in each eye</a:t>
            </a:r>
          </a:p>
          <a:p>
            <a:pPr lvl="1"/>
            <a:r>
              <a:rPr lang="en-US" altLang="zh-TW" sz="1400" dirty="0" smtClean="0"/>
              <a:t>Located primarily in the central portion of the retina, called the fovea, and are highly sensitive to color</a:t>
            </a:r>
          </a:p>
          <a:p>
            <a:pPr lvl="1"/>
            <a:r>
              <a:rPr lang="en-US" altLang="zh-TW" sz="1400" dirty="0" smtClean="0"/>
              <a:t>Cone vision is called </a:t>
            </a:r>
            <a:r>
              <a:rPr lang="en-US" altLang="zh-TW" sz="1400" dirty="0" err="1" smtClean="0"/>
              <a:t>photopic</a:t>
            </a:r>
            <a:r>
              <a:rPr lang="en-US" altLang="zh-TW" sz="1400" dirty="0" smtClean="0"/>
              <a:t> or bright-light vision</a:t>
            </a:r>
          </a:p>
          <a:p>
            <a:r>
              <a:rPr lang="en-US" altLang="zh-TW" sz="1800" dirty="0" smtClean="0"/>
              <a:t>Rods</a:t>
            </a:r>
          </a:p>
          <a:p>
            <a:pPr lvl="1"/>
            <a:r>
              <a:rPr lang="en-US" altLang="zh-TW" sz="1400" dirty="0" smtClean="0"/>
              <a:t>Some 75 to 150 million are distributed over the retina</a:t>
            </a:r>
          </a:p>
          <a:p>
            <a:pPr lvl="1"/>
            <a:r>
              <a:rPr lang="en-US" altLang="zh-TW" sz="1400" dirty="0" smtClean="0"/>
              <a:t>Larger area of distribution</a:t>
            </a:r>
          </a:p>
          <a:p>
            <a:pPr lvl="1"/>
            <a:r>
              <a:rPr lang="en-US" altLang="zh-TW" sz="1400" dirty="0" smtClean="0"/>
              <a:t>Not involved in color vision, and are sensitive to low levels of illumination</a:t>
            </a:r>
          </a:p>
          <a:p>
            <a:pPr lvl="1"/>
            <a:r>
              <a:rPr lang="en-US" altLang="zh-TW" sz="1400" dirty="0" smtClean="0"/>
              <a:t>Scotopic or dim-light vision</a:t>
            </a:r>
          </a:p>
        </p:txBody>
      </p:sp>
    </p:spTree>
    <p:extLst>
      <p:ext uri="{BB962C8B-B14F-4D97-AF65-F5344CB8AC3E}">
        <p14:creationId xmlns:p14="http://schemas.microsoft.com/office/powerpoint/2010/main" val="349697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m-adjacency (mixed adjacency): Two pixels p and q with values from V are m-adjacency if </a:t>
            </a:r>
          </a:p>
          <a:p>
            <a:pPr lvl="2"/>
            <a:r>
              <a:rPr lang="en-US" altLang="zh-TW"/>
              <a:t>q is in           , or</a:t>
            </a:r>
          </a:p>
          <a:p>
            <a:pPr lvl="2"/>
            <a:r>
              <a:rPr lang="en-US" altLang="zh-TW"/>
              <a:t>q is in           and the set                      has no pixels whose values are from V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95800"/>
            <a:ext cx="80772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3581400" y="3009900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0" name="方程式" r:id="rId4" imgW="431640" imgH="215640" progId="Equation.3">
                  <p:embed/>
                </p:oleObj>
              </mc:Choice>
              <mc:Fallback>
                <p:oleObj name="方程式" r:id="rId4" imgW="4316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009900"/>
                        <a:ext cx="990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3522663" y="3429000"/>
          <a:ext cx="10493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1" name="方程式" r:id="rId6" imgW="457200" imgH="215640" progId="Equation.3">
                  <p:embed/>
                </p:oleObj>
              </mc:Choice>
              <mc:Fallback>
                <p:oleObj name="方程式" r:id="rId6" imgW="45720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663" y="3429000"/>
                        <a:ext cx="10493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7"/>
          <p:cNvGraphicFramePr>
            <a:graphicFrameLocks noChangeAspect="1"/>
          </p:cNvGraphicFramePr>
          <p:nvPr/>
        </p:nvGraphicFramePr>
        <p:xfrm>
          <a:off x="6272213" y="3390900"/>
          <a:ext cx="21859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2" name="方程式" r:id="rId8" imgW="952200" imgH="215640" progId="Equation.3">
                  <p:embed/>
                </p:oleObj>
              </mc:Choice>
              <mc:Fallback>
                <p:oleObj name="方程式" r:id="rId8" imgW="95220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213" y="3390900"/>
                        <a:ext cx="218598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6019800" cy="365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168900"/>
            <a:ext cx="6172200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676400"/>
            <a:ext cx="7313612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Subset adjacency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S1 and S2 are adjacent if some pixel in S1 is adjacent to some pixel in S2</a:t>
            </a:r>
          </a:p>
          <a:p>
            <a:pPr>
              <a:lnSpc>
                <a:spcPct val="90000"/>
              </a:lnSpc>
            </a:pPr>
            <a:r>
              <a:rPr lang="en-US" altLang="zh-TW"/>
              <a:t>Path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A path from p with coordinates         to pixel q with coordinates            is a sequence of distinct pixels with coordinates 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           ,            ,</a:t>
            </a:r>
            <a:r>
              <a:rPr lang="en-US" altLang="zh-TW">
                <a:latin typeface="Arial" panose="020B0604020202020204" pitchFamily="34" charset="0"/>
              </a:rPr>
              <a:t>…</a:t>
            </a:r>
            <a:r>
              <a:rPr lang="en-US" altLang="zh-TW"/>
              <a:t>,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 where          =           ,            =          , and pixels            and               are adjacent 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7307263" y="3352800"/>
          <a:ext cx="8461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1" name="方程式" r:id="rId3" imgW="368280" imgH="203040" progId="Equation.3">
                  <p:embed/>
                </p:oleObj>
              </mc:Choice>
              <mc:Fallback>
                <p:oleObj name="方程式" r:id="rId3" imgW="3682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7263" y="3352800"/>
                        <a:ext cx="846137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6305550" y="3733800"/>
          <a:ext cx="7302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2" name="方程式" r:id="rId5" imgW="317160" imgH="203040" progId="Equation.3">
                  <p:embed/>
                </p:oleObj>
              </mc:Choice>
              <mc:Fallback>
                <p:oleObj name="方程式" r:id="rId5" imgW="3171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550" y="3733800"/>
                        <a:ext cx="7302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2362200" y="4808538"/>
          <a:ext cx="11080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3" name="方程式" r:id="rId7" imgW="482400" imgH="228600" progId="Equation.3">
                  <p:embed/>
                </p:oleObj>
              </mc:Choice>
              <mc:Fallback>
                <p:oleObj name="方程式" r:id="rId7" imgW="4824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808538"/>
                        <a:ext cx="11080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7"/>
          <p:cNvGraphicFramePr>
            <a:graphicFrameLocks noChangeAspect="1"/>
          </p:cNvGraphicFramePr>
          <p:nvPr/>
        </p:nvGraphicFramePr>
        <p:xfrm>
          <a:off x="3751263" y="4838700"/>
          <a:ext cx="10493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4" name="方程式" r:id="rId9" imgW="457200" imgH="215640" progId="Equation.3">
                  <p:embed/>
                </p:oleObj>
              </mc:Choice>
              <mc:Fallback>
                <p:oleObj name="方程式" r:id="rId9" imgW="45720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263" y="4838700"/>
                        <a:ext cx="10493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5638800" y="4800600"/>
          <a:ext cx="113823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5" name="方程式" r:id="rId11" imgW="495000" imgH="228600" progId="Equation.3">
                  <p:embed/>
                </p:oleObj>
              </mc:Choice>
              <mc:Fallback>
                <p:oleObj name="方程式" r:id="rId11" imgW="4950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800600"/>
                        <a:ext cx="1138238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3" name="Object 9"/>
          <p:cNvGraphicFramePr>
            <a:graphicFrameLocks noChangeAspect="1"/>
          </p:cNvGraphicFramePr>
          <p:nvPr/>
        </p:nvGraphicFramePr>
        <p:xfrm>
          <a:off x="3082925" y="5265738"/>
          <a:ext cx="11080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6" name="方程式" r:id="rId13" imgW="482400" imgH="228600" progId="Equation.3">
                  <p:embed/>
                </p:oleObj>
              </mc:Choice>
              <mc:Fallback>
                <p:oleObj name="方程式" r:id="rId13" imgW="4824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5265738"/>
                        <a:ext cx="11080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4" name="Object 10"/>
          <p:cNvGraphicFramePr>
            <a:graphicFrameLocks noChangeAspect="1"/>
          </p:cNvGraphicFramePr>
          <p:nvPr/>
        </p:nvGraphicFramePr>
        <p:xfrm>
          <a:off x="4572000" y="5257800"/>
          <a:ext cx="8461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7" name="方程式" r:id="rId14" imgW="368280" imgH="203040" progId="Equation.3">
                  <p:embed/>
                </p:oleObj>
              </mc:Choice>
              <mc:Fallback>
                <p:oleObj name="方程式" r:id="rId14" imgW="3682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257800"/>
                        <a:ext cx="8461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5" name="Object 11"/>
          <p:cNvGraphicFramePr>
            <a:graphicFrameLocks noChangeAspect="1"/>
          </p:cNvGraphicFramePr>
          <p:nvPr/>
        </p:nvGraphicFramePr>
        <p:xfrm>
          <a:off x="5795963" y="5189538"/>
          <a:ext cx="1138237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8" name="方程式" r:id="rId15" imgW="495000" imgH="228600" progId="Equation.3">
                  <p:embed/>
                </p:oleObj>
              </mc:Choice>
              <mc:Fallback>
                <p:oleObj name="方程式" r:id="rId15" imgW="4950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5189538"/>
                        <a:ext cx="1138237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6" name="Object 12"/>
          <p:cNvGraphicFramePr>
            <a:graphicFrameLocks noChangeAspect="1"/>
          </p:cNvGraphicFramePr>
          <p:nvPr/>
        </p:nvGraphicFramePr>
        <p:xfrm>
          <a:off x="7391400" y="5248275"/>
          <a:ext cx="7302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9" name="方程式" r:id="rId16" imgW="317160" imgH="203040" progId="Equation.3">
                  <p:embed/>
                </p:oleObj>
              </mc:Choice>
              <mc:Fallback>
                <p:oleObj name="方程式" r:id="rId16" imgW="31716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5248275"/>
                        <a:ext cx="7302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7" name="Object 13"/>
          <p:cNvGraphicFramePr>
            <a:graphicFrameLocks noChangeAspect="1"/>
          </p:cNvGraphicFramePr>
          <p:nvPr/>
        </p:nvGraphicFramePr>
        <p:xfrm>
          <a:off x="4038600" y="5548313"/>
          <a:ext cx="10493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0" name="方程式" r:id="rId17" imgW="457200" imgH="228600" progId="Equation.3">
                  <p:embed/>
                </p:oleObj>
              </mc:Choice>
              <mc:Fallback>
                <p:oleObj name="方程式" r:id="rId17" imgW="4572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548313"/>
                        <a:ext cx="10493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8" name="Object 14"/>
          <p:cNvGraphicFramePr>
            <a:graphicFrameLocks noChangeAspect="1"/>
          </p:cNvGraphicFramePr>
          <p:nvPr/>
        </p:nvGraphicFramePr>
        <p:xfrm>
          <a:off x="5886450" y="5562600"/>
          <a:ext cx="14287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1" name="方程式" r:id="rId19" imgW="622080" imgH="228600" progId="Equation.3">
                  <p:embed/>
                </p:oleObj>
              </mc:Choice>
              <mc:Fallback>
                <p:oleObj name="方程式" r:id="rId19" imgW="62208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450" y="5562600"/>
                        <a:ext cx="14287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49787"/>
          </a:xfrm>
        </p:spPr>
        <p:txBody>
          <a:bodyPr/>
          <a:lstStyle/>
          <a:p>
            <a:r>
              <a:rPr lang="en-US" altLang="zh-TW"/>
              <a:t>Region</a:t>
            </a:r>
          </a:p>
          <a:p>
            <a:pPr lvl="1"/>
            <a:r>
              <a:rPr lang="en-US" altLang="zh-TW"/>
              <a:t>We call R a region of the image if R is a connected set</a:t>
            </a:r>
          </a:p>
          <a:p>
            <a:r>
              <a:rPr lang="en-US" altLang="zh-TW"/>
              <a:t>Boundary</a:t>
            </a:r>
          </a:p>
          <a:p>
            <a:pPr lvl="1"/>
            <a:r>
              <a:rPr lang="en-US" altLang="zh-TW"/>
              <a:t>The boundary of a region R is the set of pixels in the region that have one or more neighbors that are not in R</a:t>
            </a:r>
          </a:p>
          <a:p>
            <a:r>
              <a:rPr lang="en-US" altLang="zh-TW"/>
              <a:t>Edge</a:t>
            </a:r>
          </a:p>
          <a:p>
            <a:pPr lvl="1"/>
            <a:r>
              <a:rPr lang="en-US" altLang="zh-TW"/>
              <a:t>Pixels with derivative values that exceed a preset threshold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Distance measures</a:t>
            </a:r>
          </a:p>
          <a:p>
            <a:pPr lvl="1"/>
            <a:r>
              <a:rPr lang="en-US" altLang="zh-TW"/>
              <a:t>Euclidean distance</a:t>
            </a:r>
          </a:p>
          <a:p>
            <a:pPr lvl="2"/>
            <a:endParaRPr lang="en-US" altLang="zh-TW"/>
          </a:p>
          <a:p>
            <a:pPr lvl="2"/>
            <a:endParaRPr lang="en-US" altLang="zh-TW"/>
          </a:p>
          <a:p>
            <a:pPr lvl="1"/>
            <a:r>
              <a:rPr lang="en-US" altLang="zh-TW"/>
              <a:t>City-block distance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Chessboard distance</a:t>
            </a: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2576513" y="2732088"/>
          <a:ext cx="4348162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5" name="方程式" r:id="rId3" imgW="1892160" imgH="342720" progId="Equation.3">
                  <p:embed/>
                </p:oleObj>
              </mc:Choice>
              <mc:Fallback>
                <p:oleObj name="方程式" r:id="rId3" imgW="1892160" imgH="342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732088"/>
                        <a:ext cx="4348162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2616200" y="4151313"/>
          <a:ext cx="41433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6" name="方程式" r:id="rId5" imgW="1803240" imgH="215640" progId="Equation.3">
                  <p:embed/>
                </p:oleObj>
              </mc:Choice>
              <mc:Fallback>
                <p:oleObj name="方程式" r:id="rId5" imgW="18032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4151313"/>
                        <a:ext cx="414337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41550" y="5472113"/>
          <a:ext cx="48434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7" name="方程式" r:id="rId7" imgW="2108160" imgH="228600" progId="Equation.3">
                  <p:embed/>
                </p:oleObj>
              </mc:Choice>
              <mc:Fallback>
                <p:oleObj name="方程式" r:id="rId7" imgW="210816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5472113"/>
                        <a:ext cx="484346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graphicFrame>
        <p:nvGraphicFramePr>
          <p:cNvPr id="50180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209800" y="1828800"/>
          <a:ext cx="4984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6" name="方程式" r:id="rId3" imgW="228600" imgH="228600" progId="Equation.3">
                  <p:embed/>
                </p:oleObj>
              </mc:Choice>
              <mc:Fallback>
                <p:oleObj name="方程式" r:id="rId3" imgW="2286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28800"/>
                        <a:ext cx="4984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lvl="1"/>
            <a:r>
              <a:rPr lang="en-US" altLang="zh-TW"/>
              <a:t>      distance: The shortest m-path between the points</a:t>
            </a:r>
          </a:p>
          <a:p>
            <a:pPr lvl="2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An Introduction to the Mathematical Tools Used in Digital Image Processing 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Linear operation</a:t>
            </a:r>
          </a:p>
          <a:p>
            <a:pPr lvl="1"/>
            <a:r>
              <a:rPr lang="en-US" altLang="zh-TW"/>
              <a:t>H is said to be a linear operator if, for any two images f and g and any two scalars a and b, </a:t>
            </a:r>
          </a:p>
          <a:p>
            <a:pPr lvl="2"/>
            <a:endParaRPr lang="en-US" altLang="zh-TW"/>
          </a:p>
          <a:p>
            <a:endParaRPr lang="en-US" altLang="zh-TW"/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2590800" y="3886200"/>
          <a:ext cx="42656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方程式" r:id="rId3" imgW="1854000" imgH="203040" progId="Equation.3">
                  <p:embed/>
                </p:oleObj>
              </mc:Choice>
              <mc:Fallback>
                <p:oleObj name="方程式" r:id="rId3" imgW="18540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86200"/>
                        <a:ext cx="42656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2897188" cy="4114800"/>
          </a:xfrm>
        </p:spPr>
        <p:txBody>
          <a:bodyPr/>
          <a:lstStyle/>
          <a:p>
            <a:r>
              <a:rPr lang="en-US" altLang="zh-TW"/>
              <a:t>Arithmetic operations</a:t>
            </a:r>
          </a:p>
          <a:p>
            <a:pPr lvl="1"/>
            <a:r>
              <a:rPr lang="en-US" altLang="zh-TW"/>
              <a:t>Addition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16088"/>
            <a:ext cx="6096000" cy="514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3049587" cy="4114800"/>
          </a:xfrm>
        </p:spPr>
        <p:txBody>
          <a:bodyPr/>
          <a:lstStyle/>
          <a:p>
            <a:r>
              <a:rPr lang="en-US" altLang="zh-TW"/>
              <a:t>Arithmetic operations</a:t>
            </a:r>
          </a:p>
          <a:p>
            <a:pPr lvl="1"/>
            <a:r>
              <a:rPr lang="en-US" altLang="zh-TW"/>
              <a:t>Subtraction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75025"/>
            <a:ext cx="7924800" cy="348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2973388" cy="4114800"/>
          </a:xfrm>
        </p:spPr>
        <p:txBody>
          <a:bodyPr/>
          <a:lstStyle/>
          <a:p>
            <a:pPr lvl="1"/>
            <a:r>
              <a:rPr lang="en-US" altLang="zh-TW"/>
              <a:t>Digital subtraction angiography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00188"/>
            <a:ext cx="5410200" cy="535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514600"/>
            <a:ext cx="159702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Rods and cones in the retina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76513"/>
            <a:ext cx="8305800" cy="382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676400"/>
            <a:ext cx="7313612" cy="611188"/>
          </a:xfrm>
        </p:spPr>
        <p:txBody>
          <a:bodyPr/>
          <a:lstStyle/>
          <a:p>
            <a:pPr lvl="1"/>
            <a:r>
              <a:rPr lang="en-US" altLang="zh-TW"/>
              <a:t>Shading correction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83058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multiplication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86868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Set operations</a:t>
            </a:r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0463"/>
            <a:ext cx="525780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38400"/>
            <a:ext cx="2052638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Complements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6096000" cy="392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514600"/>
            <a:ext cx="1765300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2973388" cy="4114800"/>
          </a:xfrm>
        </p:spPr>
        <p:txBody>
          <a:bodyPr/>
          <a:lstStyle/>
          <a:p>
            <a:r>
              <a:rPr lang="en-US" altLang="zh-TW"/>
              <a:t>Logical operations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4150"/>
            <a:ext cx="5143500" cy="659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2170113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2668587" cy="4114800"/>
          </a:xfrm>
        </p:spPr>
        <p:txBody>
          <a:bodyPr/>
          <a:lstStyle/>
          <a:p>
            <a:r>
              <a:rPr lang="en-US" altLang="zh-TW"/>
              <a:t>Single-pixel operations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4648200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3562350"/>
            <a:ext cx="248285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57200"/>
            <a:ext cx="3278188" cy="4114800"/>
          </a:xfrm>
        </p:spPr>
        <p:txBody>
          <a:bodyPr/>
          <a:lstStyle/>
          <a:p>
            <a:r>
              <a:rPr lang="en-US" altLang="zh-TW"/>
              <a:t>Neighborhood operations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795338"/>
            <a:ext cx="5381625" cy="575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641475"/>
            <a:ext cx="163353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0"/>
            <a:ext cx="7240588" cy="763588"/>
          </a:xfrm>
        </p:spPr>
        <p:txBody>
          <a:bodyPr/>
          <a:lstStyle/>
          <a:p>
            <a:r>
              <a:rPr lang="en-US" altLang="zh-TW"/>
              <a:t>Affine transformations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609600"/>
            <a:ext cx="6211887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313613" cy="838200"/>
          </a:xfrm>
        </p:spPr>
        <p:txBody>
          <a:bodyPr/>
          <a:lstStyle/>
          <a:p>
            <a:r>
              <a:rPr lang="en-US" altLang="zh-TW"/>
              <a:t>Inverse mapping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7772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608013"/>
            <a:ext cx="3506788" cy="687387"/>
          </a:xfrm>
        </p:spPr>
        <p:txBody>
          <a:bodyPr/>
          <a:lstStyle/>
          <a:p>
            <a:r>
              <a:rPr lang="en-US" altLang="zh-TW"/>
              <a:t>Registration</a:t>
            </a: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457200"/>
            <a:ext cx="5449888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31913"/>
            <a:ext cx="1593850" cy="506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952" y="1828800"/>
            <a:ext cx="7772400" cy="4648200"/>
          </a:xfrm>
        </p:spPr>
        <p:txBody>
          <a:bodyPr/>
          <a:lstStyle/>
          <a:p>
            <a:r>
              <a:rPr lang="en-US" altLang="zh-TW" sz="1800" dirty="0" smtClean="0"/>
              <a:t>Image formation</a:t>
            </a:r>
          </a:p>
          <a:p>
            <a:pPr lvl="1"/>
            <a:r>
              <a:rPr lang="en-US" altLang="zh-TW" sz="1400" dirty="0" smtClean="0"/>
              <a:t>Like pinhole cameras </a:t>
            </a:r>
          </a:p>
          <a:p>
            <a:pPr lvl="1"/>
            <a:r>
              <a:rPr lang="en-US" altLang="zh-TW" sz="1400" dirty="0" smtClean="0"/>
              <a:t>In a pinhole camera, light passes through the pinhole to project an upside-down image onto the back of the box, and in the human eye, light passes through the lens to project an upside-down image on the back of the retina.</a:t>
            </a:r>
          </a:p>
          <a:p>
            <a:pPr lvl="1"/>
            <a:r>
              <a:rPr lang="en-US" altLang="zh-TW" sz="1400" dirty="0" smtClean="0"/>
              <a:t>The distance between the center of the lens and the retina along the visual axis is approximately 17 mm</a:t>
            </a:r>
          </a:p>
          <a:p>
            <a:pPr lvl="1"/>
            <a:r>
              <a:rPr lang="en-US" altLang="zh-TW" sz="1400" dirty="0" smtClean="0"/>
              <a:t>The focal length needed to achieve proper focus is obtained by varying the shape of the lens.</a:t>
            </a:r>
          </a:p>
          <a:p>
            <a:r>
              <a:rPr lang="en-US" altLang="zh-TW" sz="1800" dirty="0" smtClean="0"/>
              <a:t>Depth perception</a:t>
            </a:r>
          </a:p>
          <a:p>
            <a:pPr lvl="1"/>
            <a:r>
              <a:rPr lang="en-US" altLang="zh-TW" sz="1400" dirty="0" smtClean="0"/>
              <a:t>The physiological depth cues are accommodation, convergence, binocular parallax, and monocular movement parallax. Convergence and binocular parallax are the only binocular depth cues, all others are monocular. </a:t>
            </a:r>
          </a:p>
          <a:p>
            <a:pPr lvl="1"/>
            <a:r>
              <a:rPr lang="en-US" altLang="zh-TW" sz="1400" dirty="0" smtClean="0"/>
              <a:t>The psychological depth cues are retinal image size, linear perspective, texture gradient, overlapping, aerial perspective, and shades and shadows.</a:t>
            </a:r>
          </a:p>
        </p:txBody>
      </p:sp>
    </p:spTree>
    <p:extLst>
      <p:ext uri="{BB962C8B-B14F-4D97-AF65-F5344CB8AC3E}">
        <p14:creationId xmlns:p14="http://schemas.microsoft.com/office/powerpoint/2010/main" val="11030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2668587" cy="4114800"/>
          </a:xfrm>
        </p:spPr>
        <p:txBody>
          <a:bodyPr/>
          <a:lstStyle/>
          <a:p>
            <a:r>
              <a:rPr lang="en-US" altLang="zh-TW"/>
              <a:t>Vector operations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71800"/>
            <a:ext cx="7086600" cy="347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1066800"/>
            <a:ext cx="1981200" cy="215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transforms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75100"/>
            <a:ext cx="8763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133600"/>
            <a:ext cx="1804988" cy="158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28600"/>
            <a:ext cx="7313613" cy="914400"/>
          </a:xfrm>
        </p:spPr>
        <p:txBody>
          <a:bodyPr/>
          <a:lstStyle/>
          <a:p>
            <a:r>
              <a:rPr lang="en-US" altLang="zh-TW"/>
              <a:t>Fourier transform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68400"/>
            <a:ext cx="7391400" cy="553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6488"/>
            <a:ext cx="1739900" cy="410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Probabilistic methods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10050"/>
            <a:ext cx="87630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524000"/>
            <a:ext cx="2316163" cy="24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zh-TW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2"/>
            <a:ext cx="7313612" cy="4497387"/>
          </a:xfrm>
        </p:spPr>
        <p:txBody>
          <a:bodyPr/>
          <a:lstStyle/>
          <a:p>
            <a:r>
              <a:rPr lang="en-US" altLang="zh-TW" sz="2000" dirty="0" smtClean="0"/>
              <a:t>2.2</a:t>
            </a:r>
          </a:p>
          <a:p>
            <a:r>
              <a:rPr lang="en-US" altLang="zh-TW" sz="2000" dirty="0" smtClean="0"/>
              <a:t>Using </a:t>
            </a:r>
            <a:r>
              <a:rPr lang="en-US" altLang="zh-TW" sz="2000" dirty="0"/>
              <a:t>the background information provided </a:t>
            </a:r>
            <a:r>
              <a:rPr lang="en-US" altLang="zh-TW" sz="2000" dirty="0" smtClean="0"/>
              <a:t>in Section </a:t>
            </a:r>
            <a:r>
              <a:rPr lang="en-US" altLang="zh-TW" sz="2000" dirty="0"/>
              <a:t>2.1, and thinking purely in </a:t>
            </a:r>
            <a:r>
              <a:rPr lang="en-US" altLang="zh-TW" sz="2000" dirty="0" smtClean="0"/>
              <a:t>geometrical terms</a:t>
            </a:r>
            <a:r>
              <a:rPr lang="en-US" altLang="zh-TW" sz="2000" dirty="0"/>
              <a:t>, estimate the diameter of the </a:t>
            </a:r>
            <a:r>
              <a:rPr lang="en-US" altLang="zh-TW" sz="2000" dirty="0" smtClean="0"/>
              <a:t>smallest printed </a:t>
            </a:r>
            <a:r>
              <a:rPr lang="en-US" altLang="zh-TW" sz="2000" dirty="0"/>
              <a:t>dot that the eye can discern if the </a:t>
            </a:r>
            <a:r>
              <a:rPr lang="en-US" altLang="zh-TW" sz="2000" dirty="0" smtClean="0"/>
              <a:t>page on </a:t>
            </a:r>
            <a:r>
              <a:rPr lang="en-US" altLang="zh-TW" sz="2000" dirty="0"/>
              <a:t>which the dot is printed is 0.2 m away from </a:t>
            </a:r>
            <a:r>
              <a:rPr lang="en-US" altLang="zh-TW" sz="2000" dirty="0" smtClean="0"/>
              <a:t>the eyes</a:t>
            </a:r>
            <a:r>
              <a:rPr lang="en-US" altLang="zh-TW" sz="2000" dirty="0"/>
              <a:t>. Assume for simplicity that the visual </a:t>
            </a:r>
            <a:r>
              <a:rPr lang="en-US" altLang="zh-TW" sz="2000" dirty="0" smtClean="0"/>
              <a:t>system ceases </a:t>
            </a:r>
            <a:r>
              <a:rPr lang="en-US" altLang="zh-TW" sz="2000" dirty="0"/>
              <a:t>to detect the dot when the image of the </a:t>
            </a:r>
            <a:r>
              <a:rPr lang="en-US" altLang="zh-TW" sz="2000" dirty="0" smtClean="0"/>
              <a:t>dot on </a:t>
            </a:r>
            <a:r>
              <a:rPr lang="en-US" altLang="zh-TW" sz="2000" dirty="0"/>
              <a:t>the fovea becomes smaller than the </a:t>
            </a:r>
            <a:r>
              <a:rPr lang="en-US" altLang="zh-TW" sz="2000" dirty="0" smtClean="0"/>
              <a:t>diameter of </a:t>
            </a:r>
            <a:r>
              <a:rPr lang="en-US" altLang="zh-TW" sz="2000" dirty="0"/>
              <a:t>one receptor (cone) in that area of the </a:t>
            </a:r>
            <a:r>
              <a:rPr lang="en-US" altLang="zh-TW" sz="2000" dirty="0" smtClean="0"/>
              <a:t>retina. Assume </a:t>
            </a:r>
            <a:r>
              <a:rPr lang="en-US" altLang="zh-TW" sz="2000" dirty="0"/>
              <a:t>further that the fovea can be modeled </a:t>
            </a:r>
            <a:r>
              <a:rPr lang="en-US" altLang="zh-TW" sz="2000" dirty="0" smtClean="0"/>
              <a:t>as a </a:t>
            </a:r>
            <a:r>
              <a:rPr lang="en-US" altLang="zh-TW" sz="2000" dirty="0"/>
              <a:t>square array of dimension 1.5 mm on the </a:t>
            </a:r>
            <a:r>
              <a:rPr lang="en-US" altLang="zh-TW" sz="2000" dirty="0" smtClean="0"/>
              <a:t>side, and </a:t>
            </a:r>
            <a:r>
              <a:rPr lang="en-US" altLang="zh-TW" sz="2000" dirty="0"/>
              <a:t>that the cones and spaces between the </a:t>
            </a:r>
            <a:r>
              <a:rPr lang="en-US" altLang="zh-TW" sz="2000" dirty="0" smtClean="0"/>
              <a:t>cones are </a:t>
            </a:r>
            <a:r>
              <a:rPr lang="en-US" altLang="zh-TW" sz="2000" dirty="0"/>
              <a:t>distributed uniformly throughout this array.</a:t>
            </a:r>
          </a:p>
        </p:txBody>
      </p:sp>
    </p:spTree>
    <p:extLst>
      <p:ext uri="{BB962C8B-B14F-4D97-AF65-F5344CB8AC3E}">
        <p14:creationId xmlns:p14="http://schemas.microsoft.com/office/powerpoint/2010/main" val="2677456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zh-TW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dirty="0" smtClean="0"/>
              <a:t>2.6</a:t>
            </a:r>
          </a:p>
          <a:p>
            <a:r>
              <a:rPr lang="en-US" altLang="zh-TW" sz="2000" dirty="0" smtClean="0"/>
              <a:t>A </a:t>
            </a:r>
            <a:r>
              <a:rPr lang="en-US" altLang="zh-TW" sz="2000" dirty="0"/>
              <a:t>CCD camera chip of dimensions 7 x 7 mm </a:t>
            </a:r>
            <a:r>
              <a:rPr lang="en-US" altLang="zh-TW" sz="2000" dirty="0" smtClean="0"/>
              <a:t>and 1024x1024 </a:t>
            </a:r>
            <a:r>
              <a:rPr lang="en-US" altLang="zh-TW" sz="2000" dirty="0"/>
              <a:t>sensing elements, is focused </a:t>
            </a:r>
            <a:r>
              <a:rPr lang="en-US" altLang="zh-TW" sz="2000" dirty="0" smtClean="0"/>
              <a:t>on a square</a:t>
            </a:r>
            <a:r>
              <a:rPr lang="en-US" altLang="zh-TW" sz="2000" dirty="0"/>
              <a:t>, flat area, located 0.5 m away. The </a:t>
            </a:r>
            <a:r>
              <a:rPr lang="en-US" altLang="zh-TW" sz="2000" dirty="0" smtClean="0"/>
              <a:t>camera is </a:t>
            </a:r>
            <a:r>
              <a:rPr lang="en-US" altLang="zh-TW" sz="2000" dirty="0"/>
              <a:t>equipped with a 35-mm lens. How many </a:t>
            </a:r>
            <a:r>
              <a:rPr lang="en-US" altLang="zh-TW" sz="2000" dirty="0" smtClean="0"/>
              <a:t>line pairs </a:t>
            </a:r>
            <a:r>
              <a:rPr lang="en-US" altLang="zh-TW" sz="2000" dirty="0"/>
              <a:t>per mm will this camera be able to resolve</a:t>
            </a:r>
            <a:r>
              <a:rPr lang="en-US" altLang="zh-TW" sz="2000" dirty="0" smtClean="0"/>
              <a:t>? (</a:t>
            </a:r>
            <a:r>
              <a:rPr lang="en-US" altLang="zh-TW" sz="2000" dirty="0"/>
              <a:t>Hint: Model the imaging process as in Fig. </a:t>
            </a:r>
            <a:r>
              <a:rPr lang="en-US" altLang="zh-TW" sz="2000" dirty="0" smtClean="0"/>
              <a:t>2.3, with </a:t>
            </a:r>
            <a:r>
              <a:rPr lang="en-US" altLang="zh-TW" sz="2000" dirty="0"/>
              <a:t>the focal length of the camera lens </a:t>
            </a:r>
            <a:r>
              <a:rPr lang="en-US" altLang="zh-TW" sz="2000" dirty="0" smtClean="0"/>
              <a:t>substituting </a:t>
            </a:r>
            <a:r>
              <a:rPr lang="en-US" altLang="zh-TW" sz="2000" dirty="0"/>
              <a:t>for the focal length of the eye.)</a:t>
            </a:r>
          </a:p>
        </p:txBody>
      </p:sp>
    </p:spTree>
    <p:extLst>
      <p:ext uri="{BB962C8B-B14F-4D97-AF65-F5344CB8AC3E}">
        <p14:creationId xmlns:p14="http://schemas.microsoft.com/office/powerpoint/2010/main" val="321227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68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2.9</a:t>
                </a:r>
              </a:p>
              <a:p>
                <a:r>
                  <a:rPr lang="en-US" altLang="zh-TW" sz="2000" dirty="0" smtClean="0"/>
                  <a:t>A </a:t>
                </a:r>
                <a:r>
                  <a:rPr lang="en-US" altLang="zh-TW" sz="2000" dirty="0"/>
                  <a:t>common measure of transmission </a:t>
                </a:r>
                <a:r>
                  <a:rPr lang="en-US" altLang="zh-TW" sz="2000" dirty="0" smtClean="0"/>
                  <a:t>for digital data </a:t>
                </a:r>
                <a:r>
                  <a:rPr lang="en-US" altLang="zh-TW" sz="2000" dirty="0"/>
                  <a:t>is the baud rate, defined as symbols (</a:t>
                </a:r>
                <a:r>
                  <a:rPr lang="en-US" altLang="zh-TW" sz="2000" dirty="0" smtClean="0"/>
                  <a:t>bits in our </a:t>
                </a:r>
                <a:r>
                  <a:rPr lang="en-US" altLang="zh-TW" sz="2000" dirty="0"/>
                  <a:t>case) per second. As a minimum, </a:t>
                </a:r>
                <a:r>
                  <a:rPr lang="en-US" altLang="zh-TW" sz="2000" dirty="0" smtClean="0"/>
                  <a:t>transmission is accomplished </a:t>
                </a:r>
                <a:r>
                  <a:rPr lang="en-US" altLang="zh-TW" sz="2000" dirty="0"/>
                  <a:t>in packets consisting of a </a:t>
                </a:r>
                <a:r>
                  <a:rPr lang="en-US" altLang="zh-TW" sz="2000" dirty="0" smtClean="0"/>
                  <a:t>start bit</a:t>
                </a:r>
                <a:r>
                  <a:rPr lang="en-US" altLang="zh-TW" sz="2000" dirty="0"/>
                  <a:t>, a byte (8 bits) of information, and a </a:t>
                </a:r>
                <a:r>
                  <a:rPr lang="en-US" altLang="zh-TW" sz="2000" dirty="0" smtClean="0"/>
                  <a:t>stop bit. Using </a:t>
                </a:r>
                <a:r>
                  <a:rPr lang="en-US" altLang="zh-TW" sz="2000" dirty="0"/>
                  <a:t>these facts, answer the following:</a:t>
                </a:r>
              </a:p>
              <a:p>
                <a:r>
                  <a:rPr lang="en-US" altLang="zh-TW" sz="2000" dirty="0" smtClean="0"/>
                  <a:t>(a) *How </a:t>
                </a:r>
                <a:r>
                  <a:rPr lang="en-US" altLang="zh-TW" sz="2000" dirty="0"/>
                  <a:t>many seconds would it take to </a:t>
                </a:r>
                <a:r>
                  <a:rPr lang="en-US" altLang="zh-TW" sz="2000" dirty="0" smtClean="0"/>
                  <a:t>transmit a </a:t>
                </a:r>
                <a:r>
                  <a:rPr lang="en-US" altLang="zh-TW" sz="2000" dirty="0"/>
                  <a:t>sequence of 500 images of size 1024 x </a:t>
                </a:r>
                <a:r>
                  <a:rPr lang="en-US" altLang="zh-TW" sz="2000" dirty="0" smtClean="0"/>
                  <a:t>1024 pixels </a:t>
                </a:r>
                <a:r>
                  <a:rPr lang="en-US" altLang="zh-TW" sz="2000" dirty="0"/>
                  <a:t>with 256 intensity levels using a </a:t>
                </a:r>
                <a:r>
                  <a:rPr lang="en-US" altLang="zh-TW" sz="2000" dirty="0" smtClean="0"/>
                  <a:t>3 M-baud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TW" sz="2000" dirty="0" smtClean="0"/>
                  <a:t> bits/sec</a:t>
                </a:r>
                <a:r>
                  <a:rPr lang="en-US" altLang="zh-TW" sz="2000" dirty="0"/>
                  <a:t>) baud modem? (</a:t>
                </a:r>
                <a:r>
                  <a:rPr lang="en-US" altLang="zh-TW" sz="2000" dirty="0" smtClean="0"/>
                  <a:t>This is </a:t>
                </a:r>
                <a:r>
                  <a:rPr lang="en-US" altLang="zh-TW" sz="2000" dirty="0"/>
                  <a:t>a representative medium speed for a </a:t>
                </a:r>
                <a:r>
                  <a:rPr lang="en-US" altLang="zh-TW" sz="2000" dirty="0" smtClean="0"/>
                  <a:t>DSL (Digital </a:t>
                </a:r>
                <a:r>
                  <a:rPr lang="en-US" altLang="zh-TW" sz="2000" dirty="0"/>
                  <a:t>Subscriber Line) residential line.</a:t>
                </a:r>
              </a:p>
            </p:txBody>
          </p:sp>
        </mc:Choice>
        <mc:Fallback>
          <p:sp>
            <p:nvSpPr>
              <p:cNvPr id="716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7" t="-889" b="-4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245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zh-TW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dirty="0"/>
              <a:t>2.18 </a:t>
            </a:r>
            <a:endParaRPr lang="en-US" altLang="zh-TW" sz="2000" dirty="0" smtClean="0"/>
          </a:p>
          <a:p>
            <a:r>
              <a:rPr lang="en-US" altLang="zh-TW" sz="2000" dirty="0" smtClean="0"/>
              <a:t>Consider </a:t>
            </a:r>
            <a:r>
              <a:rPr lang="en-US" altLang="zh-TW" sz="2000" dirty="0"/>
              <a:t>the image segment shown in the </a:t>
            </a:r>
            <a:r>
              <a:rPr lang="en-US" altLang="zh-TW" sz="2000" dirty="0" smtClean="0"/>
              <a:t>figure that </a:t>
            </a:r>
            <a:r>
              <a:rPr lang="en-US" altLang="zh-TW" sz="2000" dirty="0"/>
              <a:t>follows.</a:t>
            </a:r>
          </a:p>
          <a:p>
            <a:r>
              <a:rPr lang="en-US" altLang="zh-TW" sz="2000" dirty="0"/>
              <a:t>(a)*As in Section 2.5, let V</a:t>
            </a:r>
            <a:r>
              <a:rPr lang="en-US" altLang="zh-TW" sz="2000" dirty="0" smtClean="0"/>
              <a:t>={0,1} </a:t>
            </a:r>
            <a:r>
              <a:rPr lang="en-US" altLang="zh-TW" sz="2000" dirty="0"/>
              <a:t>be the </a:t>
            </a:r>
            <a:r>
              <a:rPr lang="en-US" altLang="zh-TW" sz="2000" dirty="0" smtClean="0"/>
              <a:t>set of </a:t>
            </a:r>
            <a:r>
              <a:rPr lang="en-US" altLang="zh-TW" sz="2000" dirty="0"/>
              <a:t>intensity values used to define </a:t>
            </a:r>
            <a:r>
              <a:rPr lang="en-US" altLang="zh-TW" sz="2000" dirty="0" smtClean="0"/>
              <a:t>adjacency. Compute </a:t>
            </a:r>
            <a:r>
              <a:rPr lang="en-US" altLang="zh-TW" sz="2000" dirty="0"/>
              <a:t>the lengths of the shortest 4-, 8-</a:t>
            </a:r>
            <a:r>
              <a:rPr lang="en-US" altLang="zh-TW" sz="2000" dirty="0" smtClean="0"/>
              <a:t>, and </a:t>
            </a:r>
            <a:r>
              <a:rPr lang="en-US" altLang="zh-TW" sz="2000" dirty="0"/>
              <a:t>m-path between p and q in the </a:t>
            </a:r>
            <a:r>
              <a:rPr lang="en-US" altLang="zh-TW" sz="2000" dirty="0" smtClean="0"/>
              <a:t>following </a:t>
            </a:r>
            <a:r>
              <a:rPr lang="en-US" altLang="zh-TW" sz="2000" dirty="0"/>
              <a:t>image. If a particular path does not </a:t>
            </a:r>
            <a:r>
              <a:rPr lang="en-US" altLang="zh-TW" sz="2000" dirty="0" smtClean="0"/>
              <a:t>exist between </a:t>
            </a:r>
            <a:r>
              <a:rPr lang="en-US" altLang="zh-TW" sz="2000" dirty="0"/>
              <a:t>these two points, explain why</a:t>
            </a:r>
            <a:r>
              <a:rPr lang="en-US" altLang="zh-TW" sz="2000" dirty="0" smtClean="0"/>
              <a:t>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779347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68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2.19</a:t>
                </a:r>
                <a:endParaRPr lang="en-US" altLang="zh-TW" sz="2000" dirty="0"/>
              </a:p>
              <a:p>
                <a:r>
                  <a:rPr lang="en-US" altLang="zh-TW" sz="2000" dirty="0"/>
                  <a:t>Consider two points p and q.</a:t>
                </a:r>
              </a:p>
              <a:p>
                <a:r>
                  <a:rPr lang="en-US" altLang="zh-TW" sz="2000" dirty="0"/>
                  <a:t>(a)*State the condition(s) under which </a:t>
                </a:r>
                <a:r>
                  <a:rPr lang="en-US" altLang="zh-TW" sz="2000" dirty="0" smtClean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distance </a:t>
                </a:r>
                <a:r>
                  <a:rPr lang="en-US" altLang="zh-TW" sz="2000" dirty="0"/>
                  <a:t>between p and q is equal to </a:t>
                </a:r>
                <a:r>
                  <a:rPr lang="en-US" altLang="zh-TW" sz="2000" dirty="0" smtClean="0"/>
                  <a:t>the shortest </a:t>
                </a:r>
                <a:r>
                  <a:rPr lang="en-US" altLang="zh-TW" sz="2000" dirty="0"/>
                  <a:t>4-path between these points</a:t>
                </a:r>
                <a:r>
                  <a:rPr lang="en-US" altLang="zh-TW" sz="2000" dirty="0" smtClean="0"/>
                  <a:t>.</a:t>
                </a:r>
                <a:endParaRPr lang="en-US" altLang="zh-TW" sz="2000" dirty="0"/>
              </a:p>
            </p:txBody>
          </p:sp>
        </mc:Choice>
        <mc:Fallback>
          <p:sp>
            <p:nvSpPr>
              <p:cNvPr id="716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7" t="-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57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68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2.33</a:t>
                </a:r>
              </a:p>
              <a:p>
                <a:r>
                  <a:rPr lang="en-US" altLang="zh-TW" sz="2000" dirty="0"/>
                  <a:t>With reference to the discussion on sets in </a:t>
                </a:r>
                <a:r>
                  <a:rPr lang="en-US" altLang="zh-TW" sz="2000" dirty="0" smtClean="0"/>
                  <a:t>Section</a:t>
                </a:r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 smtClean="0"/>
                  <a:t>    2.6</a:t>
                </a:r>
                <a:r>
                  <a:rPr lang="en-US" altLang="zh-TW" sz="2000" dirty="0"/>
                  <a:t>, do the following:</a:t>
                </a:r>
              </a:p>
              <a:p>
                <a:r>
                  <a:rPr lang="en-US" altLang="zh-TW" sz="2000" dirty="0"/>
                  <a:t>(a)* Let S be a set of real numbers ordered by </a:t>
                </a:r>
                <a:r>
                  <a:rPr lang="en-US" altLang="zh-TW" sz="2000" dirty="0" smtClean="0"/>
                  <a:t>the relation </a:t>
                </a:r>
                <a:r>
                  <a:rPr lang="en-US" altLang="zh-TW" sz="2000" dirty="0"/>
                  <a:t>"less than or equal to" </a:t>
                </a:r>
                <a:r>
                  <a:rPr lang="en-US" altLang="zh-TW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 smtClean="0"/>
                  <a:t>). Show that </a:t>
                </a:r>
                <a:r>
                  <a:rPr lang="en-US" altLang="zh-TW" sz="2000" dirty="0"/>
                  <a:t>S is a partially ordered set; that is, </a:t>
                </a:r>
                <a:r>
                  <a:rPr lang="en-US" altLang="zh-TW" sz="2000" dirty="0" smtClean="0"/>
                  <a:t>show that </a:t>
                </a:r>
                <a:r>
                  <a:rPr lang="en-US" altLang="zh-TW" sz="2000" dirty="0"/>
                  <a:t>the reflexive, transitive, and </a:t>
                </a:r>
                <a:r>
                  <a:rPr lang="en-US" altLang="zh-TW" sz="2000" dirty="0" smtClean="0"/>
                  <a:t>antisymmetric </a:t>
                </a:r>
                <a:r>
                  <a:rPr lang="en-US" altLang="zh-TW" sz="2000" dirty="0"/>
                  <a:t>properties hold.</a:t>
                </a:r>
              </a:p>
              <a:p>
                <a:r>
                  <a:rPr lang="en-US" altLang="zh-TW" sz="2000" dirty="0"/>
                  <a:t>(b)*Show that changing the relation "less than </a:t>
                </a:r>
                <a:r>
                  <a:rPr lang="en-US" altLang="zh-TW" sz="2000" dirty="0" smtClean="0"/>
                  <a:t>or equal </a:t>
                </a:r>
                <a:r>
                  <a:rPr lang="en-US" altLang="zh-TW" sz="2000" dirty="0"/>
                  <a:t>to" to "less than"(&lt;) produces a </a:t>
                </a:r>
                <a:r>
                  <a:rPr lang="en-US" altLang="zh-TW" sz="2000" dirty="0" smtClean="0"/>
                  <a:t>strict ordered </a:t>
                </a:r>
                <a:r>
                  <a:rPr lang="en-US" altLang="zh-TW" sz="2000" dirty="0"/>
                  <a:t>set.</a:t>
                </a:r>
              </a:p>
            </p:txBody>
          </p:sp>
        </mc:Choice>
        <mc:Fallback>
          <p:sp>
            <p:nvSpPr>
              <p:cNvPr id="716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7" t="-889" r="-2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77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formation in the eye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44000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zh-TW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dirty="0" smtClean="0"/>
              <a:t>2.36</a:t>
            </a:r>
          </a:p>
          <a:p>
            <a:r>
              <a:rPr lang="en-US" altLang="zh-TW" sz="2000" dirty="0"/>
              <a:t>With reference to Table 2.3, provide single, </a:t>
            </a:r>
            <a:r>
              <a:rPr lang="en-US" altLang="zh-TW" sz="2000" dirty="0" smtClean="0"/>
              <a:t>composite </a:t>
            </a:r>
            <a:r>
              <a:rPr lang="en-US" altLang="zh-TW" sz="2000" dirty="0"/>
              <a:t>transformation functions for </a:t>
            </a:r>
            <a:r>
              <a:rPr lang="en-US" altLang="zh-TW" sz="2000" dirty="0" smtClean="0"/>
              <a:t>performing the </a:t>
            </a:r>
            <a:r>
              <a:rPr lang="en-US" altLang="zh-TW" sz="2000" dirty="0"/>
              <a:t>following operations:</a:t>
            </a:r>
          </a:p>
          <a:p>
            <a:r>
              <a:rPr lang="en-US" altLang="zh-TW" sz="2000" dirty="0"/>
              <a:t>(a)* Scaling and translation.</a:t>
            </a:r>
          </a:p>
          <a:p>
            <a:r>
              <a:rPr lang="en-US" altLang="zh-TW" sz="2000" dirty="0"/>
              <a:t>(b)* Scaling, translation, and rotation.</a:t>
            </a:r>
          </a:p>
        </p:txBody>
      </p:sp>
    </p:spTree>
    <p:extLst>
      <p:ext uri="{BB962C8B-B14F-4D97-AF65-F5344CB8AC3E}">
        <p14:creationId xmlns:p14="http://schemas.microsoft.com/office/powerpoint/2010/main" val="729840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zh-TW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dirty="0" smtClean="0"/>
              <a:t>2.40</a:t>
            </a:r>
          </a:p>
          <a:p>
            <a:r>
              <a:rPr lang="en-US" altLang="zh-TW" sz="2000" dirty="0" smtClean="0"/>
              <a:t>Show </a:t>
            </a:r>
            <a:r>
              <a:rPr lang="en-US" altLang="zh-TW" sz="2000" dirty="0"/>
              <a:t>that 2-D transforms with separable, </a:t>
            </a:r>
            <a:r>
              <a:rPr lang="en-US" altLang="zh-TW" sz="2000" dirty="0" smtClean="0"/>
              <a:t>symmetric </a:t>
            </a:r>
            <a:r>
              <a:rPr lang="en-US" altLang="zh-TW" sz="2000" dirty="0"/>
              <a:t>kernels can be computed by: (1) </a:t>
            </a:r>
            <a:r>
              <a:rPr lang="en-US" altLang="zh-TW" sz="2000" dirty="0" smtClean="0"/>
              <a:t>computing </a:t>
            </a:r>
            <a:r>
              <a:rPr lang="en-US" altLang="zh-TW" sz="2000" dirty="0"/>
              <a:t>1-D transforms along the individual rows (</a:t>
            </a:r>
            <a:r>
              <a:rPr lang="en-US" altLang="zh-TW" sz="2000" dirty="0" smtClean="0"/>
              <a:t>columns</a:t>
            </a:r>
            <a:r>
              <a:rPr lang="en-US" altLang="zh-TW" sz="2000" dirty="0"/>
              <a:t>) of the input image; and (2) computing </a:t>
            </a:r>
            <a:r>
              <a:rPr lang="en-US" altLang="zh-TW" sz="2000" dirty="0" smtClean="0"/>
              <a:t>1-D transforms </a:t>
            </a:r>
            <a:r>
              <a:rPr lang="en-US" altLang="zh-TW" sz="2000" dirty="0"/>
              <a:t>along the columns (rows) of the </a:t>
            </a:r>
            <a:r>
              <a:rPr lang="en-US" altLang="zh-TW" sz="2000" dirty="0" smtClean="0"/>
              <a:t>result from </a:t>
            </a:r>
            <a:r>
              <a:rPr lang="en-US" altLang="zh-TW" sz="2000" dirty="0"/>
              <a:t>step (1</a:t>
            </a:r>
            <a:r>
              <a:rPr lang="en-US" altLang="zh-TW" sz="2000" dirty="0" smtClean="0"/>
              <a:t>).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17675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4705784" cy="372516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219200" y="5785738"/>
            <a:ext cx="6781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Perspective, relative size, occultation and texture gradients all contribute to the three-dimensional appearance of this photo.</a:t>
            </a:r>
          </a:p>
          <a:p>
            <a:r>
              <a:rPr lang="en-US" altLang="zh-TW" sz="1400" dirty="0" smtClean="0"/>
              <a:t>Extracts from </a:t>
            </a:r>
            <a:r>
              <a:rPr lang="en-US" altLang="zh-TW" sz="1400" dirty="0" smtClean="0">
                <a:hlinkClick r:id="rId3"/>
              </a:rPr>
              <a:t>https://en.wikipedia.org/wiki/Depth_perception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40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27952" y="1828800"/>
                <a:ext cx="7772400" cy="4648200"/>
              </a:xfrm>
            </p:spPr>
            <p:txBody>
              <a:bodyPr/>
              <a:lstStyle/>
              <a:p>
                <a:r>
                  <a:rPr lang="en-US" altLang="zh-TW" sz="1800" dirty="0" smtClean="0"/>
                  <a:t>Brightness adaptation</a:t>
                </a:r>
              </a:p>
              <a:p>
                <a:pPr lvl="1"/>
                <a:r>
                  <a:rPr lang="en-US" altLang="zh-TW" sz="1400" dirty="0" smtClean="0"/>
                  <a:t>The range of light intensity levels to which the human visual system can adapt is enormous, on the order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TW" sz="1400" dirty="0" smtClean="0"/>
                  <a:t>, from  the scotopic threshold to the glare limit</a:t>
                </a:r>
              </a:p>
              <a:p>
                <a:pPr lvl="1"/>
                <a:r>
                  <a:rPr lang="en-US" altLang="zh-TW" sz="1400" dirty="0" smtClean="0"/>
                  <a:t>Subjective brightness (intensity as perceived by the human visual system) is a logarithmic function of the light intensity incident on the eye</a:t>
                </a:r>
              </a:p>
              <a:p>
                <a:pPr lvl="1"/>
                <a:endParaRPr lang="en-US" altLang="zh-TW" sz="1400" dirty="0" smtClean="0"/>
              </a:p>
              <a:p>
                <a:pPr lvl="1"/>
                <a:endParaRPr lang="en-US" altLang="zh-TW" sz="1400" dirty="0"/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27952" y="1828800"/>
                <a:ext cx="7772400" cy="4648200"/>
              </a:xfrm>
              <a:blipFill>
                <a:blip r:embed="rId2"/>
                <a:stretch>
                  <a:fillRect t="-655" r="-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1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1933</TotalTime>
  <Words>1496</Words>
  <Application>Microsoft Office PowerPoint</Application>
  <PresentationFormat>如螢幕大小 (4:3)</PresentationFormat>
  <Paragraphs>166</Paragraphs>
  <Slides>71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9" baseType="lpstr">
      <vt:lpstr>新細明體</vt:lpstr>
      <vt:lpstr>Arial</vt:lpstr>
      <vt:lpstr>Cambria Math</vt:lpstr>
      <vt:lpstr>Times New Roman</vt:lpstr>
      <vt:lpstr>Verdana</vt:lpstr>
      <vt:lpstr>Wingdings</vt:lpstr>
      <vt:lpstr>Eclipse</vt:lpstr>
      <vt:lpstr>方程式</vt:lpstr>
      <vt:lpstr>Digital Image Processing</vt:lpstr>
      <vt:lpstr>Elements of Visual Perception</vt:lpstr>
      <vt:lpstr>Elements of Visual Perception</vt:lpstr>
      <vt:lpstr>Elements of Visual Perception</vt:lpstr>
      <vt:lpstr>PowerPoint 簡報</vt:lpstr>
      <vt:lpstr>Elements of Visual Perception</vt:lpstr>
      <vt:lpstr>PowerPoint 簡報</vt:lpstr>
      <vt:lpstr>Elements of Visual Perception</vt:lpstr>
      <vt:lpstr>Elements of Visual Perception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Light and the Electromagnetic Spectrum</vt:lpstr>
      <vt:lpstr>PowerPoint 簡報</vt:lpstr>
      <vt:lpstr>Image Sensing and Acquisition</vt:lpstr>
      <vt:lpstr>PowerPoint 簡報</vt:lpstr>
      <vt:lpstr>PowerPoint 簡報</vt:lpstr>
      <vt:lpstr>PowerPoint 簡報</vt:lpstr>
      <vt:lpstr>PowerPoint 簡報</vt:lpstr>
      <vt:lpstr>Image Sampling and Quantization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Some Basic Relationships Between Pixels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An Introduction to the Mathematical Tools Used in Digital Image Processing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59</cp:revision>
  <cp:lastPrinted>1601-01-01T00:00:00Z</cp:lastPrinted>
  <dcterms:created xsi:type="dcterms:W3CDTF">1601-01-01T00:00:00Z</dcterms:created>
  <dcterms:modified xsi:type="dcterms:W3CDTF">2024-03-12T15:42:26Z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